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9"/>
  </p:notesMasterIdLst>
  <p:sldIdLst>
    <p:sldId id="256" r:id="rId2"/>
    <p:sldId id="258" r:id="rId3"/>
    <p:sldId id="275" r:id="rId4"/>
    <p:sldId id="274" r:id="rId5"/>
    <p:sldId id="259" r:id="rId6"/>
    <p:sldId id="262" r:id="rId7"/>
    <p:sldId id="261" r:id="rId8"/>
    <p:sldId id="263" r:id="rId9"/>
    <p:sldId id="266" r:id="rId10"/>
    <p:sldId id="269" r:id="rId11"/>
    <p:sldId id="271" r:id="rId12"/>
    <p:sldId id="267" r:id="rId13"/>
    <p:sldId id="268" r:id="rId14"/>
    <p:sldId id="272" r:id="rId15"/>
    <p:sldId id="260" r:id="rId16"/>
    <p:sldId id="270" r:id="rId17"/>
    <p:sldId id="27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F9999"/>
    <a:srgbClr val="CCFF33"/>
    <a:srgbClr val="663300"/>
    <a:srgbClr val="FFCC00"/>
    <a:srgbClr val="FF9900"/>
    <a:srgbClr val="0080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60" autoAdjust="0"/>
  </p:normalViewPr>
  <p:slideViewPr>
    <p:cSldViewPr>
      <p:cViewPr varScale="1">
        <p:scale>
          <a:sx n="114" d="100"/>
          <a:sy n="114" d="100"/>
        </p:scale>
        <p:origin x="28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90CA804B-9CC5-DC8F-75E4-EE890913486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C4194AD0-EB94-7E13-9DA3-2D447D83856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8AC06860-B57A-2FF0-77AD-713C27DF2214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E899F1A0-DFE8-9555-ED9C-B53E53A772A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505F30C4-91D1-A394-6AF0-EF1A0C7F192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0967" name="Rectangle 7">
            <a:extLst>
              <a:ext uri="{FF2B5EF4-FFF2-40B4-BE49-F238E27FC236}">
                <a16:creationId xmlns:a16="http://schemas.microsoft.com/office/drawing/2014/main" id="{53F124C5-C3F9-313F-3138-066F47C342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0F98F496-0C24-44F5-AB5C-1D65D0725C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CD188A1-D16E-73FE-164A-25B3781702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B24087-BEF2-4623-8FDB-94A679A5FFFA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124E2EF7-48BD-5180-EAA8-626FDB189AF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41AFC298-D8B1-9640-51D8-8BD1944668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AE83970-013F-6EC4-32AA-53DDBD4AF4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D22071-645A-4D5D-938E-B1A3E81E43D5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8205D6E1-B1C5-88B4-50AB-15408A8B7FD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449CB96A-685D-B490-A8B5-92F3716654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6B84C29-E56C-F968-18EE-E1E09FFE4D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8E45C9-7DAC-434B-B03D-B169B6EEF399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7790BE2E-4716-2F69-7573-2F12A64E7B5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3475ABA6-02E9-58CD-C078-D48C4AB2FD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A9BC6DB-4026-F4A0-F502-576AF6FEA1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A10A67-9C30-4727-AC12-47C03B80046E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48FDCCD3-24C1-1036-E6C3-6DFA6830934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1A800FF1-F966-4A28-C7A4-7C4E9FE1F2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24C5C74-2BE2-2902-DD7E-D7E478DD73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A0004B-CA04-464B-B408-BC644F624B8E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BAC6CE5C-77D0-116E-8B12-BBF2136B07A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FB8864A5-B2FE-BAB2-89EA-0283F1DC4D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C3E2962-16F2-C0C7-65DB-AFD3D95163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5CB0E3-2C95-4712-ACA2-E3280464D482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477FFEB4-E871-3BBA-3C3A-8FA2545084F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15BE606E-7F9E-940E-6EB2-736C3EFDB1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029E0E9-121B-2366-558C-C666F96E3E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84B25-F492-4636-82FB-F6DB870071E1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71D121FF-D8D3-C177-65FA-964CC554FDA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1AAB7C04-5B23-DCBC-4C1C-A7567F8375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DB051E8-B0C0-0F87-3CA6-F3C71B5A4F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B7E506-5BF3-4E5C-B616-7E77107B3704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23A76A3C-C0F4-E4B5-E246-C1710FAF235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95D765D0-D55A-A4FD-9BE7-1AB5D3AE15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D492788-0918-E9DF-181E-D4D5D56122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16E7DF-9546-4C1B-8088-F310719F3444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94D8513A-7C7D-FF99-039D-239DA5EDAC3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1431878B-CEFC-E9DB-5C17-F73F316D18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EB1917D-833C-60F5-58B5-0F9FB21ABC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6D1C2D-6DB5-4993-ADAD-8B872CC17437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8A7D3524-F56B-7010-63D4-9127C0CE63C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8A02FC78-DCA4-A752-F359-E207C6682D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7991DEF-0AB9-52A3-B830-7AED503A36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72E78A-17A1-4AC0-8683-BE845EC1DF48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8D17514B-41D7-D55F-4826-96460481B4B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56DBCF9D-E7BD-B13C-96AA-73771F8FAA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F8B374E-5088-F7B7-4E5C-2252DC8415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C56FCB-B925-4D73-B268-A24975BC286D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6DEA6840-789A-4CC4-E904-F81E6B3CD98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C13D6170-959C-47C1-C77E-0F048257AC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829F094-BA90-F111-4B31-06171B8E76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533DF9-63A5-417E-AE87-6881AAAD57DB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984FA68B-2DFB-B66B-EA96-F4A9FCC38BF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7BE026E3-FA52-49C7-7AFE-10047EAD7A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2D9562D-5B2C-DA4C-9660-9A4F26E8F8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8E0337-EF05-4C50-A52F-2F87AD68EA28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C625F8F2-406E-6982-6D6F-0BD21A2BF77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B4AA61A4-9957-1306-D130-93C31AA90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DADBDE6-9285-4AF9-B9F8-95FCD42484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86C63-8EDE-4881-B4B1-A63462C092D0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8C1C8013-9072-8ADB-0DF3-193E8885331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94D033B1-FB92-7976-6982-CF655AB808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7997BCF-FB34-285C-8FD3-2C759C0D7A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C2ADF2-B5FD-4DEA-AFFE-7513122BBE6A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895A0EB7-BE31-3A0C-A53C-5199DE930A1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E243B321-40EB-C8B9-4C9E-F4FA6EDA1B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A104B61-172A-C22E-0CB2-EE20DA378D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6660A0-B3C8-4A61-B0E4-1DAD55037D84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E8921389-4FDC-C143-BB28-84C1EF4C979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9E83DA3C-9D10-7C41-B6A3-553E7426C5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03A629A0-D2C1-F61A-F795-B972E887FCEA}"/>
              </a:ext>
            </a:extLst>
          </p:cNvPr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09431404-4E7B-556E-DFF6-8F94D7219A6A}"/>
              </a:ext>
            </a:extLst>
          </p:cNvPr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D714C364-7D2D-CE26-B3E9-5F43A18BD76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3F116D83-40F4-4881-9A4D-579898E0A28E}" type="datetime1">
              <a:rPr lang="en-US" altLang="en-US"/>
              <a:pPr/>
              <a:t>6/5/2023</a:t>
            </a:fld>
            <a:endParaRPr lang="en-US" altLang="en-US"/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C93E5195-01B4-9995-CEA8-3E1CEB4EC7A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id="{A6052ACA-3626-DE4B-87CF-269166D99E7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3FC490B-215A-48EA-B675-43FB8D1AE1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35E1F-AFA0-147E-CBB6-4DF5F8A44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08BF4F-440D-161C-3FBE-A38EF830A2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196E6-8F24-6939-F08C-6200F0481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1AA9EB-E409-4E93-83E0-F4472411F02D}" type="datetime1">
              <a:rPr lang="en-US" altLang="en-US"/>
              <a:pPr/>
              <a:t>6/5/2023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14310-B523-9BD0-3D70-FA48E7EFC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3C3C6-3A36-9871-764F-AFEA50500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1FCAB-4DC2-4B7F-B61E-E344D5B2BF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531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D7D15B-31AF-B45C-3202-563F42E847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62C13E-0AEF-0B4F-1E8A-9BBB99645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415FC-CD56-5891-9453-F85CE6F67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77C52F-A58E-41A0-8CF3-6EC725ABE7B3}" type="datetime1">
              <a:rPr lang="en-US" altLang="en-US"/>
              <a:pPr/>
              <a:t>6/5/2023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87F4A-DCD3-B3F2-E136-BA4B77292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43F20-8450-FF05-CA9B-98FFA5706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61649-767C-4E58-B844-FBB27DAC4E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526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270EC-5931-3FB2-E458-56D8AF0F7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73C83-33A0-8914-C02F-0BD7FA0B9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A83FB-38D6-B11B-4242-2AC2E564E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B5F435-A43E-45AA-BAB5-BDAEB7187FD7}" type="datetime1">
              <a:rPr lang="en-US" altLang="en-US"/>
              <a:pPr/>
              <a:t>6/5/2023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5D9CD-1281-F5B7-F323-D9E374C43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5A6D5-7CD6-F203-3EFE-12B42EBE9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2E5CC-AFAC-4F0B-8102-E25217CA28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11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F5F44-F787-5653-31A2-81DDB3014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C99BD-C20F-B148-4849-31EA6A6DA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24196-50F8-BEA1-A9CF-6012EB4F6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E357E0-C1D5-4E97-B804-1CE7C7BC022B}" type="datetime1">
              <a:rPr lang="en-US" altLang="en-US"/>
              <a:pPr/>
              <a:t>6/5/2023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AB008-88A6-5EF2-FD72-382A83B32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0430D-0B37-C81E-7218-A9990533D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AFE86-AB81-4EA4-8072-8CF8F6906F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939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3CD9E-D1AC-F0EA-1DC7-99D2A4D57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DCEAB-2EA9-79B7-D41A-66156710E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668473-E2B4-C080-F0E8-45FC2BB52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D2CBA9-78A5-49F4-2DF8-121EA6725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030084-512F-424D-88E1-5301D55B7101}" type="datetime1">
              <a:rPr lang="en-US" altLang="en-US"/>
              <a:pPr/>
              <a:t>6/5/2023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EBADA-BAAE-2039-ABC8-F580B94E3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38A560-0D1B-C298-6318-2B132A0E9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162A1-BDE0-45E2-8282-9F9C9A15E9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815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3ED6B-95BA-2874-6A2E-419768A4B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B12DB-5D1C-AF3F-3A81-12986DE8E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2098A-4B48-CDAC-6EE1-7402A105E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2E02DC-3795-6F25-42D0-CF3A1C3A0D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833435-7F7B-489B-2A26-9C1F61FB28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CF9BCF-2788-6E96-31B7-ED827A55D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F40DCA-3621-4FA4-85C0-5392B9D625E3}" type="datetime1">
              <a:rPr lang="en-US" altLang="en-US"/>
              <a:pPr/>
              <a:t>6/5/2023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BB2994-C65E-40FC-3403-7B51912DD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71CAD-54E7-DEA0-7C8E-65A6FD48F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63EA2-B736-454E-ABBF-F6C7344305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501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DA8A-378B-E1BD-F360-FBA3E7DB7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241FE2-7CB8-455E-790C-5BC27B515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1F491F-DC8B-4340-9132-5AD2D070371E}" type="datetime1">
              <a:rPr lang="en-US" altLang="en-US"/>
              <a:pPr/>
              <a:t>6/5/2023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4FFFA-DA4B-173A-CB9C-9FC3EC24F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543539-3DB4-F4F0-C01F-A7E1C765D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55464-C83F-43D6-AB5F-4F3182802E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585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C9A6F7-5DC4-E3AB-69DA-A98F9B9D2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CD6A19-E30E-4DF1-8604-0502A09BA9F8}" type="datetime1">
              <a:rPr lang="en-US" altLang="en-US"/>
              <a:pPr/>
              <a:t>6/5/2023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406AD-086D-101F-A767-11EE85BAC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B99D5-59BC-F4AF-2C7E-4640FD927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F5913-3B2E-4224-83B6-8CAC32FFF9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272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63D4E-4A15-394A-DE81-721C045C9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29338-33E7-9233-C02B-5CCBE175E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24CF3-8134-2921-ACAC-F87EF0B38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2248C7-B50C-D21D-E126-2E6B91AB4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29F477-587D-450B-95B3-4CC9CD287406}" type="datetime1">
              <a:rPr lang="en-US" altLang="en-US"/>
              <a:pPr/>
              <a:t>6/5/2023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E8F35D-208A-FB7B-7D17-75B08EB5A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CA7FAE-4928-ED98-447C-3EF925887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092C8-C5D5-45E7-B32E-DB2DA17CAF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4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F015-927C-3ED8-B312-745AF812F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928338-41D0-0BDF-9431-DEDD8FACD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97B74B-EC3A-6DBF-6137-F8A7374B8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DAEE7-994F-9997-9E0B-2EC66038A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706F8E-4C0E-44FF-8031-2FA9A251D077}" type="datetime1">
              <a:rPr lang="en-US" altLang="en-US"/>
              <a:pPr/>
              <a:t>6/5/2023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8FB205-067C-73D8-1206-56FA2223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CE8CD-1A2F-484A-3E86-D9C00B885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61568-4F62-41E3-8B6F-83BC52B946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46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66C6F413-53F9-6DB0-2302-7B0A999EC640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C67779B-6968-F110-20A4-8E1318FA5C85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1AABB8BB-8398-F50E-0580-0CC3B232440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AAE5BEF-BB17-4B4E-8C70-483E59045888}" type="datetime1">
              <a:rPr lang="en-US" altLang="en-US"/>
              <a:pPr/>
              <a:t>6/5/2023</a:t>
            </a:fld>
            <a:endParaRPr lang="en-US" altLang="en-US"/>
          </a:p>
        </p:txBody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743E06F3-3216-9C50-1CF9-71DA37DE6D3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60422" name="Rectangle 6">
            <a:extLst>
              <a:ext uri="{FF2B5EF4-FFF2-40B4-BE49-F238E27FC236}">
                <a16:creationId xmlns:a16="http://schemas.microsoft.com/office/drawing/2014/main" id="{25A87364-665A-DD63-BE3D-A164929718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72CB711-6B74-4D3C-8447-A8AFA8CE298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jpeg"/><Relationship Id="rId7" Type="http://schemas.openxmlformats.org/officeDocument/2006/relationships/hyperlink" Target="http://www.avianweb.com/blueandgoldmacaw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://images.google.com/imgres?imgurl=http://www.tropicalisland.de/KCH%2520Sarawak%2520-%2520Bako%2520National%2520Park%2520-%2520Tropical%2520rainforest2%25201_b.jpg&amp;imgrefurl=http://www.tropicalisland.de/borneo.html&amp;h=864&amp;w=1329&amp;sz=222&amp;hl=en&amp;start=24&amp;um=1&amp;usg=__Nlb78nxkoe0Mc_8C3wYaOz2Beco=&amp;tbnid=YLD8gArU1oNBZM:&amp;tbnh=98&amp;tbnw=150&amp;prev=/images%3Fq%3Drainforest%2Bof%2B%2Bsouth%2Bamerica%26start%3D20%26ndsp%3D20%26um%3D1%26hl%3Den%26safe%3Dactive%26sa%3D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ffiliates.allposters.com/link/redirect.asp?aid=721525&amp;c=c&amp;search=1570&amp;catupdate=157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quality-jewelry-stores.com/templates/Aqua/img/emeralds.jpg&amp;imgrefurl=http://www.quality-jewelry-stores.com/p-emerald-birthstone-may.html&amp;h=600&amp;w=800&amp;sz=62&amp;hl=en&amp;start=3&amp;um=1&amp;usg=__RnxdI3jmkdjUgdxaJ789XAytbVk=&amp;tbnid=pl8dTz3BPgu52M:&amp;tbnh=107&amp;tbnw=143&amp;prev=/images%3Fq%3Demeralds%26um%3D1%26hl%3Den%26safe%3Dactive%26sa%3D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images.google.com/imgres?imgurl=http://robertvail.ifrance.com/Salto%2520Angel%252001.jpg&amp;imgrefurl=http://gwuniversity.blogspot.com/2006/09/choron-y-canaima-venezuela.html&amp;h=758&amp;w=956&amp;sz=32&amp;hl=en&amp;start=8&amp;um=1&amp;usg=__SAmRukV6kkl4OQMcz2XYjz68nYg=&amp;tbnid=Q8GJqPudm6qrXM:&amp;tbnh=117&amp;tbnw=148&amp;prev=/images%3Fq%3Dsalto%2Bdel%2Bangel%26um%3D1%26hl%3Den%26safe%3Dactive%26sa%3DX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hyperlink" Target="http://maps.google.com/maps?hl=en&amp;tab=w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://images.google.com/imgres?imgurl=http://www.rickrichards.com/ac/AmazonRiver1B.jpg&amp;imgrefurl=http://www.rickrichards.com/ac/ac3dFawcett.html&amp;h=480&amp;w=321&amp;sz=22&amp;hl=en&amp;start=17&amp;um=1&amp;usg=__RKApm1opl9NWB6cq-ld6uikra3A=&amp;tbnid=W7abQ_6dbLFT2M:&amp;tbnh=129&amp;tbnw=86&amp;prev=/images%3Fq%3Damazon%2Briver%26um%3D1%26hl%3Den%26safe%3Dactive%26sa%3DN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5AFED8B-9D21-6C8F-BC90-0A1D506D54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4EC30CED-5CBD-4288-851B-D35E6FFDFA5F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AEE7AAA0-4859-3846-8B07-DADD487B29C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4876800" cy="1295400"/>
          </a:xfrm>
        </p:spPr>
        <p:txBody>
          <a:bodyPr/>
          <a:lstStyle/>
          <a:p>
            <a:r>
              <a:rPr lang="en-US" altLang="en-US" sz="4800" b="1">
                <a:solidFill>
                  <a:srgbClr val="008000"/>
                </a:solidFill>
                <a:latin typeface="Times New Roman" panose="02020603050405020304" pitchFamily="18" charset="0"/>
              </a:rPr>
              <a:t>South America</a:t>
            </a:r>
            <a:br>
              <a:rPr lang="en-US" altLang="en-US" sz="4800">
                <a:solidFill>
                  <a:srgbClr val="008000"/>
                </a:solidFill>
                <a:latin typeface="Times New Roman" panose="02020603050405020304" pitchFamily="18" charset="0"/>
              </a:rPr>
            </a:br>
            <a:r>
              <a:rPr lang="en-US" altLang="en-US" sz="2000" b="1">
                <a:solidFill>
                  <a:srgbClr val="008000"/>
                </a:solidFill>
                <a:latin typeface="Times New Roman" panose="02020603050405020304" pitchFamily="18" charset="0"/>
              </a:rPr>
              <a:t>The Continent Series</a:t>
            </a:r>
            <a:endParaRPr lang="en-US" altLang="en-US" sz="2000" b="1">
              <a:solidFill>
                <a:srgbClr val="008000"/>
              </a:solidFill>
            </a:endParaRP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6512A294-2277-860C-147D-30418A374A4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029200" y="6088063"/>
            <a:ext cx="4114800" cy="769937"/>
          </a:xfrm>
          <a:noFill/>
          <a:ln/>
        </p:spPr>
        <p:txBody>
          <a:bodyPr/>
          <a:lstStyle/>
          <a:p>
            <a:r>
              <a:rPr lang="en-US" altLang="en-US" b="1">
                <a:solidFill>
                  <a:srgbClr val="008000"/>
                </a:solidFill>
              </a:rPr>
              <a:t>VMS Library 2008-2009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34E3197-C098-F3ED-E239-33E0175C4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EFD0-2F6E-4004-AEF8-A230E893C350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EC495554-F61F-480B-7E97-9294360295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03513" y="809625"/>
            <a:ext cx="6316662" cy="608013"/>
          </a:xfrm>
        </p:spPr>
        <p:txBody>
          <a:bodyPr/>
          <a:lstStyle/>
          <a:p>
            <a:r>
              <a:rPr lang="en-US" altLang="en-US" sz="4800">
                <a:solidFill>
                  <a:srgbClr val="008000"/>
                </a:solidFill>
                <a:latin typeface="Times New Roman" panose="02020603050405020304" pitchFamily="18" charset="0"/>
              </a:rPr>
              <a:t>Pampas - Grassland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B1A7372D-C007-3C82-EFDE-F2CF3A6C04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>
                <a:solidFill>
                  <a:srgbClr val="006600"/>
                </a:solidFill>
              </a:rPr>
              <a:t>▄ Just below Buenos Aires</a:t>
            </a:r>
          </a:p>
          <a:p>
            <a:pPr>
              <a:buFontTx/>
              <a:buNone/>
            </a:pPr>
            <a:r>
              <a:rPr lang="en-US" altLang="en-US" b="1">
                <a:solidFill>
                  <a:srgbClr val="006600"/>
                </a:solidFill>
              </a:rPr>
              <a:t>▄ Average temperature is 18°c</a:t>
            </a:r>
          </a:p>
          <a:p>
            <a:pPr>
              <a:buFontTx/>
              <a:buNone/>
            </a:pPr>
            <a:r>
              <a:rPr lang="en-US" altLang="en-US" b="1">
                <a:solidFill>
                  <a:srgbClr val="006600"/>
                </a:solidFill>
              </a:rPr>
              <a:t>▄ Dry season is summer (December)</a:t>
            </a:r>
          </a:p>
          <a:p>
            <a:pPr lvl="4"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</a:rPr>
              <a:t>              ◄Ombu is tree like    			plant</a:t>
            </a:r>
          </a:p>
        </p:txBody>
      </p:sp>
      <p:pic>
        <p:nvPicPr>
          <p:cNvPr id="34821" name="Picture 5">
            <a:extLst>
              <a:ext uri="{FF2B5EF4-FFF2-40B4-BE49-F238E27FC236}">
                <a16:creationId xmlns:a16="http://schemas.microsoft.com/office/drawing/2014/main" id="{D38493CD-FC8A-4383-F3FF-9C1A6DF90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0"/>
            <a:ext cx="256222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3" name="Picture 7">
            <a:extLst>
              <a:ext uri="{FF2B5EF4-FFF2-40B4-BE49-F238E27FC236}">
                <a16:creationId xmlns:a16="http://schemas.microsoft.com/office/drawing/2014/main" id="{37BC9436-3048-77D9-E0B8-5F92EADE3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14800"/>
            <a:ext cx="2514600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0D6B404-644D-90DB-FAA0-722240C1F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B456E-E96A-4558-AE14-8657F5D701EF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53787979-F05C-9125-3200-E06EB482F2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03513" y="809625"/>
            <a:ext cx="6316662" cy="608013"/>
          </a:xfrm>
        </p:spPr>
        <p:txBody>
          <a:bodyPr/>
          <a:lstStyle/>
          <a:p>
            <a:r>
              <a:rPr lang="en-US" altLang="en-US" sz="4800" b="1">
                <a:solidFill>
                  <a:schemeClr val="accent1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4800" b="1">
                <a:solidFill>
                  <a:srgbClr val="FFCC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sz="4800" b="1">
                <a:solidFill>
                  <a:schemeClr val="hlink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4800" b="1">
                <a:solidFill>
                  <a:schemeClr val="accent2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800" b="1">
                <a:solidFill>
                  <a:srgbClr val="CCFF33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4800" b="1">
                <a:solidFill>
                  <a:srgbClr val="FF9999"/>
                </a:solidFill>
                <a:latin typeface="Times New Roman" panose="02020603050405020304" pitchFamily="18" charset="0"/>
              </a:rPr>
              <a:t>u</a:t>
            </a:r>
            <a:r>
              <a:rPr lang="en-US" altLang="en-US" sz="4800" b="1">
                <a:solidFill>
                  <a:srgbClr val="996633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4800" b="1">
                <a:solidFill>
                  <a:srgbClr val="660033"/>
                </a:solidFill>
                <a:latin typeface="Times New Roman" panose="02020603050405020304" pitchFamily="18" charset="0"/>
              </a:rPr>
              <a:t>u</a:t>
            </a:r>
            <a:r>
              <a:rPr lang="en-US" altLang="en-US" sz="4800" b="1">
                <a:solidFill>
                  <a:srgbClr val="FF99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sz="4800" b="1">
                <a:solidFill>
                  <a:srgbClr val="008000"/>
                </a:solidFill>
                <a:latin typeface="Times New Roman" panose="02020603050405020304" pitchFamily="18" charset="0"/>
              </a:rPr>
              <a:t> Forest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949B154-4FDB-80AF-ED9E-35DDC8E01E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43200" y="1524000"/>
            <a:ext cx="60198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>
                <a:solidFill>
                  <a:srgbClr val="006600"/>
                </a:solidFill>
              </a:rPr>
              <a:t>▄ Southern Chile</a:t>
            </a:r>
          </a:p>
          <a:p>
            <a:pPr>
              <a:buFontTx/>
              <a:buNone/>
            </a:pPr>
            <a:r>
              <a:rPr lang="en-US" altLang="en-US" b="1">
                <a:solidFill>
                  <a:srgbClr val="006600"/>
                </a:solidFill>
              </a:rPr>
              <a:t>▄ Middle East coast of Paraguay</a:t>
            </a:r>
          </a:p>
          <a:p>
            <a:pPr>
              <a:buFontTx/>
              <a:buNone/>
            </a:pPr>
            <a:r>
              <a:rPr lang="en-US" altLang="en-US" b="1">
                <a:solidFill>
                  <a:srgbClr val="006600"/>
                </a:solidFill>
              </a:rPr>
              <a:t>▄ Four distinct seasons</a:t>
            </a:r>
          </a:p>
          <a:p>
            <a:pPr>
              <a:buFontTx/>
              <a:buNone/>
            </a:pPr>
            <a:r>
              <a:rPr lang="en-US" altLang="en-US" b="1">
                <a:solidFill>
                  <a:srgbClr val="006600"/>
                </a:solidFill>
              </a:rPr>
              <a:t>	</a:t>
            </a:r>
          </a:p>
          <a:p>
            <a:pPr>
              <a:buFontTx/>
              <a:buNone/>
            </a:pPr>
            <a:r>
              <a:rPr lang="en-US" altLang="en-US" b="1">
                <a:solidFill>
                  <a:srgbClr val="006600"/>
                </a:solidFill>
              </a:rPr>
              <a:t>  Fall ▼             Winter ▼      Summer ▼</a:t>
            </a:r>
          </a:p>
        </p:txBody>
      </p:sp>
      <p:pic>
        <p:nvPicPr>
          <p:cNvPr id="36869" name="Picture 5">
            <a:extLst>
              <a:ext uri="{FF2B5EF4-FFF2-40B4-BE49-F238E27FC236}">
                <a16:creationId xmlns:a16="http://schemas.microsoft.com/office/drawing/2014/main" id="{B45BF4B4-3D56-A5AB-E50D-2BF30CB0A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33800"/>
            <a:ext cx="1905000" cy="143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1" name="Picture 7">
            <a:extLst>
              <a:ext uri="{FF2B5EF4-FFF2-40B4-BE49-F238E27FC236}">
                <a16:creationId xmlns:a16="http://schemas.microsoft.com/office/drawing/2014/main" id="{A4347D86-58FE-50D7-910F-E3F1AC034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33800"/>
            <a:ext cx="1752600" cy="137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3" name="Picture 9" descr="temperate forest">
            <a:extLst>
              <a:ext uri="{FF2B5EF4-FFF2-40B4-BE49-F238E27FC236}">
                <a16:creationId xmlns:a16="http://schemas.microsoft.com/office/drawing/2014/main" id="{89EA73CA-DB7A-6A48-C1F2-EA9B6E0FF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657600"/>
            <a:ext cx="11176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9B0367B-72F3-A0BF-7CF6-87AD9B3C4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8B890-6485-4903-A2F1-E5428855213C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85279908-1593-13C9-BA16-52B4878F40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03513" y="809625"/>
            <a:ext cx="6316662" cy="608013"/>
          </a:xfrm>
        </p:spPr>
        <p:txBody>
          <a:bodyPr/>
          <a:lstStyle/>
          <a:p>
            <a:r>
              <a:rPr lang="en-US" altLang="en-US" sz="4800" b="1">
                <a:solidFill>
                  <a:srgbClr val="0066FF"/>
                </a:solidFill>
                <a:latin typeface="Times New Roman" panose="02020603050405020304" pitchFamily="18" charset="0"/>
              </a:rPr>
              <a:t>Rain</a:t>
            </a:r>
            <a:r>
              <a:rPr lang="en-US" altLang="en-US" sz="4800" b="1">
                <a:solidFill>
                  <a:srgbClr val="008000"/>
                </a:solidFill>
                <a:latin typeface="Times New Roman" panose="02020603050405020304" pitchFamily="18" charset="0"/>
              </a:rPr>
              <a:t>forest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DDB7DC4-CE23-7153-E3EB-7C2F066017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>
                <a:solidFill>
                  <a:srgbClr val="006600"/>
                </a:solidFill>
              </a:rPr>
              <a:t>Half of the </a:t>
            </a:r>
            <a:r>
              <a:rPr lang="en-US" altLang="en-US" b="1">
                <a:solidFill>
                  <a:srgbClr val="0066FF"/>
                </a:solidFill>
              </a:rPr>
              <a:t>rain</a:t>
            </a:r>
            <a:r>
              <a:rPr lang="en-US" altLang="en-US" b="1">
                <a:solidFill>
                  <a:srgbClr val="006600"/>
                </a:solidFill>
              </a:rPr>
              <a:t>forest</a:t>
            </a:r>
          </a:p>
          <a:p>
            <a:pPr>
              <a:buFontTx/>
              <a:buNone/>
            </a:pPr>
            <a:r>
              <a:rPr lang="en-US" altLang="en-US" b="1">
                <a:solidFill>
                  <a:srgbClr val="006600"/>
                </a:solidFill>
              </a:rPr>
              <a:t>in the world is in the</a:t>
            </a:r>
          </a:p>
          <a:p>
            <a:pPr>
              <a:buFontTx/>
              <a:buNone/>
            </a:pPr>
            <a:r>
              <a:rPr lang="en-US" altLang="en-US" b="1">
                <a:solidFill>
                  <a:srgbClr val="006600"/>
                </a:solidFill>
              </a:rPr>
              <a:t>Amazon region</a:t>
            </a:r>
          </a:p>
        </p:txBody>
      </p:sp>
      <p:pic>
        <p:nvPicPr>
          <p:cNvPr id="32774" name="Picture 6">
            <a:extLst>
              <a:ext uri="{FF2B5EF4-FFF2-40B4-BE49-F238E27FC236}">
                <a16:creationId xmlns:a16="http://schemas.microsoft.com/office/drawing/2014/main" id="{8E178DDB-EACC-5AE6-93DF-805166080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1981200"/>
            <a:ext cx="3148012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7493051-D768-8D8E-3794-48F80EB9E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CC8B-03CE-4262-9F02-341EEA0B2031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DFE993FD-DED2-0D70-2B7D-36D5AFCF24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03513" y="809625"/>
            <a:ext cx="6316662" cy="608013"/>
          </a:xfrm>
        </p:spPr>
        <p:txBody>
          <a:bodyPr/>
          <a:lstStyle/>
          <a:p>
            <a:r>
              <a:rPr lang="en-US" altLang="en-US" sz="4800">
                <a:solidFill>
                  <a:srgbClr val="0066FF"/>
                </a:solidFill>
                <a:latin typeface="Times New Roman" panose="02020603050405020304" pitchFamily="18" charset="0"/>
              </a:rPr>
              <a:t>Rain</a:t>
            </a:r>
            <a:r>
              <a:rPr lang="en-US" altLang="en-US" sz="4800">
                <a:solidFill>
                  <a:srgbClr val="008000"/>
                </a:solidFill>
                <a:latin typeface="Times New Roman" panose="02020603050405020304" pitchFamily="18" charset="0"/>
              </a:rPr>
              <a:t>forest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9C083792-F12D-1386-0195-CA32AFECDF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0" y="1600200"/>
            <a:ext cx="7115175" cy="4525963"/>
          </a:xfrm>
        </p:spPr>
        <p:txBody>
          <a:bodyPr/>
          <a:lstStyle/>
          <a:p>
            <a:pPr lvl="4">
              <a:buFontTx/>
              <a:buNone/>
            </a:pPr>
            <a:r>
              <a:rPr lang="en-US" altLang="en-US" b="1">
                <a:solidFill>
                  <a:srgbClr val="006600"/>
                </a:solidFill>
              </a:rPr>
              <a:t>                  ◄</a:t>
            </a:r>
            <a:r>
              <a:rPr lang="en-US" altLang="en-US" sz="2400" b="1">
                <a:solidFill>
                  <a:srgbClr val="0066FF"/>
                </a:solidFill>
              </a:rPr>
              <a:t>Blue</a:t>
            </a:r>
            <a:r>
              <a:rPr lang="en-US" altLang="en-US" sz="2400" b="1">
                <a:solidFill>
                  <a:srgbClr val="006600"/>
                </a:solidFill>
              </a:rPr>
              <a:t> Poison Dart Frog</a:t>
            </a:r>
          </a:p>
          <a:p>
            <a:pPr lvl="4">
              <a:buFontTx/>
              <a:buNone/>
            </a:pPr>
            <a:endParaRPr lang="en-US" altLang="en-US" sz="2400" b="1">
              <a:solidFill>
                <a:srgbClr val="006600"/>
              </a:solidFill>
            </a:endParaRPr>
          </a:p>
          <a:p>
            <a:pPr lvl="4">
              <a:buFontTx/>
              <a:buNone/>
            </a:pPr>
            <a:endParaRPr lang="en-US" altLang="en-US" b="1">
              <a:solidFill>
                <a:srgbClr val="006600"/>
              </a:solidFill>
            </a:endParaRPr>
          </a:p>
          <a:p>
            <a:pPr lvl="4">
              <a:buFontTx/>
              <a:buNone/>
            </a:pPr>
            <a:endParaRPr lang="en-US" altLang="en-US" b="1">
              <a:solidFill>
                <a:srgbClr val="006600"/>
              </a:solidFill>
            </a:endParaRPr>
          </a:p>
          <a:p>
            <a:pPr lvl="4">
              <a:buFontTx/>
              <a:buNone/>
            </a:pPr>
            <a:endParaRPr lang="en-US" altLang="en-US" b="1">
              <a:solidFill>
                <a:srgbClr val="006600"/>
              </a:solidFill>
            </a:endParaRPr>
          </a:p>
          <a:p>
            <a:pPr lvl="4"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</a:rPr>
              <a:t>       ◄</a:t>
            </a:r>
            <a:r>
              <a:rPr lang="en-US" altLang="en-US" sz="2400" b="1">
                <a:solidFill>
                  <a:srgbClr val="0066FF"/>
                </a:solidFill>
              </a:rPr>
              <a:t>Blue</a:t>
            </a:r>
            <a:r>
              <a:rPr lang="en-US" altLang="en-US" sz="2400" b="1">
                <a:solidFill>
                  <a:srgbClr val="006600"/>
                </a:solidFill>
              </a:rPr>
              <a:t>/</a:t>
            </a:r>
            <a:r>
              <a:rPr lang="en-US" altLang="en-US" sz="2400" b="1">
                <a:solidFill>
                  <a:srgbClr val="FFCC00"/>
                </a:solidFill>
              </a:rPr>
              <a:t>Gold</a:t>
            </a:r>
          </a:p>
          <a:p>
            <a:pPr lvl="4"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</a:rPr>
              <a:t>       Macaw</a:t>
            </a:r>
          </a:p>
        </p:txBody>
      </p:sp>
      <p:pic>
        <p:nvPicPr>
          <p:cNvPr id="33801" name="Picture 9">
            <a:extLst>
              <a:ext uri="{FF2B5EF4-FFF2-40B4-BE49-F238E27FC236}">
                <a16:creationId xmlns:a16="http://schemas.microsoft.com/office/drawing/2014/main" id="{15366BD8-DBCE-A494-3DF4-9251B7C6B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514600"/>
            <a:ext cx="2209800" cy="141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3" name="Picture 11">
            <a:hlinkClick r:id="rId4"/>
            <a:extLst>
              <a:ext uri="{FF2B5EF4-FFF2-40B4-BE49-F238E27FC236}">
                <a16:creationId xmlns:a16="http://schemas.microsoft.com/office/drawing/2014/main" id="{D7FFA80C-C41A-A232-0229-65CCA3A76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19600"/>
            <a:ext cx="23622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5" name="Picture 13">
            <a:extLst>
              <a:ext uri="{FF2B5EF4-FFF2-40B4-BE49-F238E27FC236}">
                <a16:creationId xmlns:a16="http://schemas.microsoft.com/office/drawing/2014/main" id="{6D9DFE5D-C81B-7102-D763-59225D8B9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26193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9" name="Picture 17" descr="Blue &amp; Gold Macaw">
            <a:hlinkClick r:id="rId7"/>
            <a:extLst>
              <a:ext uri="{FF2B5EF4-FFF2-40B4-BE49-F238E27FC236}">
                <a16:creationId xmlns:a16="http://schemas.microsoft.com/office/drawing/2014/main" id="{9539C9B0-F754-80C8-9978-8970B138C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81400"/>
            <a:ext cx="14192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1372309-1F95-0F39-C518-51BF9699C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CFC1A-27EE-4BC3-8933-24BA642F7E0D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B21E8C15-FF38-A876-FFAD-A9A008456E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03513" y="809625"/>
            <a:ext cx="6316662" cy="608013"/>
          </a:xfrm>
        </p:spPr>
        <p:txBody>
          <a:bodyPr/>
          <a:lstStyle/>
          <a:p>
            <a:r>
              <a:rPr lang="en-US" altLang="en-US" sz="4800" b="1">
                <a:solidFill>
                  <a:srgbClr val="008000"/>
                </a:solidFill>
                <a:latin typeface="Times New Roman" panose="02020603050405020304" pitchFamily="18" charset="0"/>
              </a:rPr>
              <a:t>Savannah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C79701DE-8018-BA70-6ED1-F3926E62FF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>
                <a:solidFill>
                  <a:srgbClr val="006600"/>
                </a:solidFill>
              </a:rPr>
              <a:t>▄ The area between a </a:t>
            </a:r>
            <a:r>
              <a:rPr lang="en-US" altLang="en-US" b="1">
                <a:solidFill>
                  <a:srgbClr val="0066FF"/>
                </a:solidFill>
              </a:rPr>
              <a:t>rain</a:t>
            </a:r>
            <a:r>
              <a:rPr lang="en-US" altLang="en-US" b="1">
                <a:solidFill>
                  <a:srgbClr val="006600"/>
                </a:solidFill>
              </a:rPr>
              <a:t>forest            and </a:t>
            </a:r>
            <a:r>
              <a:rPr lang="en-US" altLang="en-US" b="1">
                <a:solidFill>
                  <a:srgbClr val="996600"/>
                </a:solidFill>
              </a:rPr>
              <a:t>desert.</a:t>
            </a:r>
          </a:p>
          <a:p>
            <a:pPr>
              <a:buFontTx/>
              <a:buNone/>
            </a:pPr>
            <a:r>
              <a:rPr lang="en-US" altLang="en-US" b="1">
                <a:solidFill>
                  <a:srgbClr val="006600"/>
                </a:solidFill>
              </a:rPr>
              <a:t>▄ 2.5 million sq kilometers                       {1/4 the size of Canada}</a:t>
            </a:r>
          </a:p>
          <a:p>
            <a:endParaRPr lang="en-US" altLang="en-US" b="1">
              <a:solidFill>
                <a:srgbClr val="006600"/>
              </a:solidFill>
            </a:endParaRPr>
          </a:p>
        </p:txBody>
      </p:sp>
      <p:pic>
        <p:nvPicPr>
          <p:cNvPr id="37893" name="Picture 5">
            <a:extLst>
              <a:ext uri="{FF2B5EF4-FFF2-40B4-BE49-F238E27FC236}">
                <a16:creationId xmlns:a16="http://schemas.microsoft.com/office/drawing/2014/main" id="{B61570BF-A355-22A2-84A2-0E4BB5F6F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29000"/>
            <a:ext cx="355282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6D9A054E-14FF-92DA-6910-CDA8DF5FD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6702-3CFE-4F29-8241-D93F7E921750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BA505C65-6734-A4CB-16F0-B9058BAE5C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6734175" cy="608013"/>
          </a:xfrm>
        </p:spPr>
        <p:txBody>
          <a:bodyPr/>
          <a:lstStyle/>
          <a:p>
            <a:r>
              <a:rPr lang="en-US" altLang="en-US" sz="4800" b="1">
                <a:solidFill>
                  <a:srgbClr val="008000"/>
                </a:solidFill>
                <a:latin typeface="Times New Roman" panose="02020603050405020304" pitchFamily="18" charset="0"/>
              </a:rPr>
              <a:t>Alpine Mountains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D45F530F-A431-5953-6E09-3A3C4B391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33600"/>
            <a:ext cx="746760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. </a:t>
            </a:r>
          </a:p>
        </p:txBody>
      </p:sp>
      <p:pic>
        <p:nvPicPr>
          <p:cNvPr id="25605" name="Picture 5">
            <a:extLst>
              <a:ext uri="{FF2B5EF4-FFF2-40B4-BE49-F238E27FC236}">
                <a16:creationId xmlns:a16="http://schemas.microsoft.com/office/drawing/2014/main" id="{89B73355-79A4-8456-265F-2972B32BE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71600"/>
            <a:ext cx="225742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6" name="Text Box 6">
            <a:extLst>
              <a:ext uri="{FF2B5EF4-FFF2-40B4-BE49-F238E27FC236}">
                <a16:creationId xmlns:a16="http://schemas.microsoft.com/office/drawing/2014/main" id="{8391A198-FE2E-CAC0-03ED-103663FE6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600200"/>
            <a:ext cx="40386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006600"/>
                </a:solidFill>
              </a:rPr>
              <a:t>Andes stretch 4,000 miles</a:t>
            </a:r>
          </a:p>
          <a:p>
            <a:r>
              <a:rPr lang="en-US" altLang="en-US" sz="2400" b="1">
                <a:solidFill>
                  <a:srgbClr val="006600"/>
                </a:solidFill>
              </a:rPr>
              <a:t>from the north to the south, thus making it the longest mountain range in the world. In Chile, it rises to over 20,000 feet.</a:t>
            </a:r>
          </a:p>
          <a:p>
            <a:endParaRPr lang="en-US" altLang="en-US" sz="2400" b="1">
              <a:solidFill>
                <a:srgbClr val="006600"/>
              </a:solidFill>
            </a:endParaRPr>
          </a:p>
          <a:p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7F35151-5CD9-E02D-4E3E-0B1EA44F5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0E04-E678-48F7-A7CE-7AC9E014749F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3D45051C-B89C-8381-E21F-F4556D9F2D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467600" cy="762000"/>
          </a:xfrm>
        </p:spPr>
        <p:txBody>
          <a:bodyPr/>
          <a:lstStyle/>
          <a:p>
            <a:pPr algn="r"/>
            <a:r>
              <a:rPr lang="en-US" altLang="en-US" sz="4800" b="1">
                <a:solidFill>
                  <a:srgbClr val="008000"/>
                </a:solidFill>
                <a:latin typeface="Times New Roman" panose="02020603050405020304" pitchFamily="18" charset="0"/>
              </a:rPr>
              <a:t>Animals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28A03CCB-5D21-57AB-A051-EC0DD3F6BF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9296400" cy="5867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/>
              <a:t> </a:t>
            </a:r>
            <a:r>
              <a:rPr lang="en-US" altLang="en-US" b="1">
                <a:solidFill>
                  <a:srgbClr val="006600"/>
                </a:solidFill>
              </a:rPr>
              <a:t>Jaguar	      Piranha             Anaconda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b="1">
                <a:solidFill>
                  <a:srgbClr val="006600"/>
                </a:solidFill>
              </a:rPr>
              <a:t> </a:t>
            </a:r>
            <a:r>
              <a:rPr lang="en-US" altLang="en-US" sz="1800" b="1">
                <a:solidFill>
                  <a:srgbClr val="006600"/>
                </a:solidFill>
              </a:rPr>
              <a:t>▄</a:t>
            </a:r>
            <a:r>
              <a:rPr lang="en-US" altLang="en-US" sz="1600" b="1">
                <a:solidFill>
                  <a:srgbClr val="006600"/>
                </a:solidFill>
              </a:rPr>
              <a:t> 12-15 years  	        </a:t>
            </a:r>
            <a:r>
              <a:rPr lang="en-US" altLang="en-US" sz="1800" b="1">
                <a:solidFill>
                  <a:srgbClr val="006600"/>
                </a:solidFill>
              </a:rPr>
              <a:t>▄</a:t>
            </a:r>
            <a:r>
              <a:rPr lang="en-US" altLang="en-US" sz="1600" b="1">
                <a:solidFill>
                  <a:srgbClr val="006600"/>
                </a:solidFill>
              </a:rPr>
              <a:t>NA			 </a:t>
            </a:r>
            <a:r>
              <a:rPr lang="en-US" altLang="en-US" sz="1800" b="1">
                <a:solidFill>
                  <a:srgbClr val="006600"/>
                </a:solidFill>
              </a:rPr>
              <a:t>▄</a:t>
            </a:r>
            <a:r>
              <a:rPr lang="en-US" altLang="en-US" sz="1600" b="1">
                <a:solidFill>
                  <a:srgbClr val="006600"/>
                </a:solidFill>
              </a:rPr>
              <a:t> 15-30 years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b="1">
                <a:solidFill>
                  <a:srgbClr val="006600"/>
                </a:solidFill>
              </a:rPr>
              <a:t>▄</a:t>
            </a:r>
            <a:r>
              <a:rPr lang="en-US" altLang="en-US" sz="1600" b="1">
                <a:solidFill>
                  <a:srgbClr val="006600"/>
                </a:solidFill>
              </a:rPr>
              <a:t> 100-250 pounds	        </a:t>
            </a:r>
            <a:r>
              <a:rPr lang="en-US" altLang="en-US" sz="1800" b="1">
                <a:solidFill>
                  <a:srgbClr val="006600"/>
                </a:solidFill>
              </a:rPr>
              <a:t>▄</a:t>
            </a:r>
            <a:r>
              <a:rPr lang="en-US" altLang="en-US" sz="1600" b="1">
                <a:solidFill>
                  <a:srgbClr val="006600"/>
                </a:solidFill>
              </a:rPr>
              <a:t>NA			 </a:t>
            </a:r>
            <a:r>
              <a:rPr lang="en-US" altLang="en-US" sz="1800" b="1">
                <a:solidFill>
                  <a:srgbClr val="006600"/>
                </a:solidFill>
              </a:rPr>
              <a:t>▄</a:t>
            </a:r>
            <a:r>
              <a:rPr lang="en-US" altLang="en-US" sz="1600" b="1">
                <a:solidFill>
                  <a:srgbClr val="006600"/>
                </a:solidFill>
              </a:rPr>
              <a:t> up to 300 pounds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b="1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b="1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b="1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b="1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b="1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rgbClr val="006600"/>
                </a:solidFill>
              </a:rPr>
              <a:t>			     Vampire Bat   Galapagos Tortoise     Alpaca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rgbClr val="006600"/>
                </a:solidFill>
              </a:rPr>
              <a:t>			    </a:t>
            </a:r>
            <a:r>
              <a:rPr lang="en-US" altLang="en-US" sz="1800" b="1">
                <a:solidFill>
                  <a:srgbClr val="006600"/>
                </a:solidFill>
              </a:rPr>
              <a:t>▄</a:t>
            </a:r>
            <a:r>
              <a:rPr lang="en-US" altLang="en-US" b="1">
                <a:solidFill>
                  <a:srgbClr val="006600"/>
                </a:solidFill>
              </a:rPr>
              <a:t> </a:t>
            </a:r>
            <a:r>
              <a:rPr lang="en-US" altLang="en-US" sz="1600" b="1">
                <a:solidFill>
                  <a:srgbClr val="006600"/>
                </a:solidFill>
              </a:rPr>
              <a:t>9 years	               </a:t>
            </a:r>
            <a:r>
              <a:rPr lang="en-US" altLang="en-US" sz="1800" b="1">
                <a:solidFill>
                  <a:srgbClr val="006600"/>
                </a:solidFill>
              </a:rPr>
              <a:t>▄</a:t>
            </a:r>
            <a:r>
              <a:rPr lang="en-US" altLang="en-US" sz="1600" b="1">
                <a:solidFill>
                  <a:srgbClr val="006600"/>
                </a:solidFill>
              </a:rPr>
              <a:t> 100 years	                  </a:t>
            </a:r>
            <a:r>
              <a:rPr lang="en-US" altLang="en-US" sz="1800" b="1">
                <a:solidFill>
                  <a:srgbClr val="006600"/>
                </a:solidFill>
              </a:rPr>
              <a:t>▄</a:t>
            </a:r>
            <a:r>
              <a:rPr lang="en-US" altLang="en-US" sz="1600" b="1">
                <a:solidFill>
                  <a:srgbClr val="006600"/>
                </a:solidFill>
              </a:rPr>
              <a:t> 24 years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b="1">
                <a:solidFill>
                  <a:srgbClr val="006600"/>
                </a:solidFill>
              </a:rPr>
              <a:t>			     </a:t>
            </a:r>
            <a:r>
              <a:rPr lang="en-US" altLang="en-US" sz="1800" b="1">
                <a:solidFill>
                  <a:srgbClr val="006600"/>
                </a:solidFill>
              </a:rPr>
              <a:t>▄</a:t>
            </a:r>
            <a:r>
              <a:rPr lang="en-US" altLang="en-US" sz="1600" b="1">
                <a:solidFill>
                  <a:srgbClr val="006600"/>
                </a:solidFill>
              </a:rPr>
              <a:t> 2 ounces                       </a:t>
            </a:r>
            <a:r>
              <a:rPr lang="en-US" altLang="en-US" sz="1800" b="1">
                <a:solidFill>
                  <a:srgbClr val="006600"/>
                </a:solidFill>
              </a:rPr>
              <a:t>▄</a:t>
            </a:r>
            <a:r>
              <a:rPr lang="en-US" altLang="en-US" sz="1600" b="1">
                <a:solidFill>
                  <a:srgbClr val="006600"/>
                </a:solidFill>
              </a:rPr>
              <a:t> 450 pounds 		  </a:t>
            </a:r>
            <a:r>
              <a:rPr lang="en-US" altLang="en-US" sz="1800" b="1">
                <a:solidFill>
                  <a:srgbClr val="006600"/>
                </a:solidFill>
              </a:rPr>
              <a:t>▄</a:t>
            </a:r>
            <a:r>
              <a:rPr lang="en-US" altLang="en-US" sz="1600" b="1">
                <a:solidFill>
                  <a:srgbClr val="006600"/>
                </a:solidFill>
              </a:rPr>
              <a:t>130 pounds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600" b="1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b="1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b="1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rgbClr val="006600"/>
                </a:solidFill>
              </a:rPr>
              <a:t>                                                                     </a:t>
            </a:r>
          </a:p>
        </p:txBody>
      </p:sp>
      <p:pic>
        <p:nvPicPr>
          <p:cNvPr id="35845" name="Picture 5">
            <a:extLst>
              <a:ext uri="{FF2B5EF4-FFF2-40B4-BE49-F238E27FC236}">
                <a16:creationId xmlns:a16="http://schemas.microsoft.com/office/drawing/2014/main" id="{33D02BFF-0C52-879C-53C0-0ADE0F7DA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16573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>
            <a:extLst>
              <a:ext uri="{FF2B5EF4-FFF2-40B4-BE49-F238E27FC236}">
                <a16:creationId xmlns:a16="http://schemas.microsoft.com/office/drawing/2014/main" id="{5CCE40C6-09AF-6EBF-65B5-04563BD09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18288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9" name="Picture 9">
            <a:extLst>
              <a:ext uri="{FF2B5EF4-FFF2-40B4-BE49-F238E27FC236}">
                <a16:creationId xmlns:a16="http://schemas.microsoft.com/office/drawing/2014/main" id="{AC763026-362F-8336-A7E2-9CFA07CA8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187642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1" name="Picture 11">
            <a:extLst>
              <a:ext uri="{FF2B5EF4-FFF2-40B4-BE49-F238E27FC236}">
                <a16:creationId xmlns:a16="http://schemas.microsoft.com/office/drawing/2014/main" id="{518594E6-656F-C5E5-5E98-768800EB7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72000"/>
            <a:ext cx="16002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3" name="Picture 13">
            <a:extLst>
              <a:ext uri="{FF2B5EF4-FFF2-40B4-BE49-F238E27FC236}">
                <a16:creationId xmlns:a16="http://schemas.microsoft.com/office/drawing/2014/main" id="{29AEF1DB-1D79-5E1D-86EC-05792A760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0"/>
            <a:ext cx="19050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5" name="Picture 15">
            <a:extLst>
              <a:ext uri="{FF2B5EF4-FFF2-40B4-BE49-F238E27FC236}">
                <a16:creationId xmlns:a16="http://schemas.microsoft.com/office/drawing/2014/main" id="{2242DCDA-F3D0-144F-53F8-274464AC8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72000"/>
            <a:ext cx="1350963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2DDE4D3-2CCD-FE30-D662-8E9E558A5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6480-1E89-4FC7-8A3D-D4F47555BAC3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63490" name="Text Box 2">
            <a:extLst>
              <a:ext uri="{FF2B5EF4-FFF2-40B4-BE49-F238E27FC236}">
                <a16:creationId xmlns:a16="http://schemas.microsoft.com/office/drawing/2014/main" id="{5EF8E201-5F49-F6D0-DE1E-775313CA4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990600"/>
            <a:ext cx="67056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This powerpoint was kindly donated to </a:t>
            </a:r>
            <a:r>
              <a:rPr lang="en-GB" altLang="en-US" sz="2400">
                <a:hlinkClick r:id="rId3"/>
              </a:rPr>
              <a:t>www.worldofteaching.com</a:t>
            </a:r>
            <a:endParaRPr lang="en-GB" altLang="en-US" sz="2400"/>
          </a:p>
          <a:p>
            <a:endParaRPr lang="en-GB" altLang="en-US" sz="2400"/>
          </a:p>
          <a:p>
            <a:endParaRPr lang="en-GB" altLang="en-US" sz="2400"/>
          </a:p>
          <a:p>
            <a:endParaRPr lang="en-GB" altLang="en-US" sz="2400"/>
          </a:p>
          <a:p>
            <a:endParaRPr lang="en-GB" altLang="en-US" sz="2400"/>
          </a:p>
          <a:p>
            <a:r>
              <a:rPr lang="en-GB" altLang="en-US" sz="2400">
                <a:hlinkClick r:id="rId3"/>
              </a:rPr>
              <a:t>http://www.worldofteaching.com</a:t>
            </a:r>
            <a:r>
              <a:rPr lang="en-GB" altLang="en-US" sz="2400"/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99DBF0A-82C3-829F-D613-BECA7002B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9E289-76C3-4AED-A9FE-1D289F57BDD0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A0E541B0-3474-8728-9A7B-258136DC9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14800"/>
            <a:ext cx="9144000" cy="248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4000">
                <a:latin typeface="Verdana" panose="020B0604030504040204" pitchFamily="34" charset="0"/>
              </a:rPr>
              <a:t> </a:t>
            </a:r>
            <a:endParaRPr lang="en-US" altLang="en-US" sz="4000">
              <a:latin typeface="Times New Roman" panose="02020603050405020304" pitchFamily="18" charset="0"/>
            </a:endParaRPr>
          </a:p>
        </p:txBody>
      </p:sp>
      <p:sp>
        <p:nvSpPr>
          <p:cNvPr id="23560" name="Text Box 8">
            <a:extLst>
              <a:ext uri="{FF2B5EF4-FFF2-40B4-BE49-F238E27FC236}">
                <a16:creationId xmlns:a16="http://schemas.microsoft.com/office/drawing/2014/main" id="{BBB25F40-D1C2-FA9F-910C-0B11F0F08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28600"/>
            <a:ext cx="37560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800" b="1">
                <a:solidFill>
                  <a:srgbClr val="008000"/>
                </a:solidFill>
                <a:latin typeface="Times New Roman" panose="02020603050405020304" pitchFamily="18" charset="0"/>
              </a:rPr>
              <a:t>Satellite View</a:t>
            </a:r>
          </a:p>
        </p:txBody>
      </p:sp>
      <p:pic>
        <p:nvPicPr>
          <p:cNvPr id="23562" name="Picture 10" descr="In Affiliation with AllPosters.com">
            <a:hlinkClick r:id="rId3"/>
            <a:extLst>
              <a:ext uri="{FF2B5EF4-FFF2-40B4-BE49-F238E27FC236}">
                <a16:creationId xmlns:a16="http://schemas.microsoft.com/office/drawing/2014/main" id="{D42BFDE4-C1CA-9279-210A-994FD96CB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66800"/>
            <a:ext cx="37973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09E5E60-C02B-A42C-224D-ED35F4970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5100-E41E-42D5-B28F-4DE17E96CB21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CAF3BA33-4C6E-E739-F9B4-D65EF36EDD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03513" y="809625"/>
            <a:ext cx="6316662" cy="608013"/>
          </a:xfrm>
        </p:spPr>
        <p:txBody>
          <a:bodyPr/>
          <a:lstStyle/>
          <a:p>
            <a:r>
              <a:rPr lang="en-US" altLang="en-US" sz="4800" b="1">
                <a:solidFill>
                  <a:srgbClr val="008000"/>
                </a:solidFill>
                <a:latin typeface="Times New Roman" panose="02020603050405020304" pitchFamily="18" charset="0"/>
              </a:rPr>
              <a:t>Longitude / Latitude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0192007B-925E-EC86-0D23-F59909D42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57349" name="Picture 5" descr="world image">
            <a:extLst>
              <a:ext uri="{FF2B5EF4-FFF2-40B4-BE49-F238E27FC236}">
                <a16:creationId xmlns:a16="http://schemas.microsoft.com/office/drawing/2014/main" id="{8EDED300-C868-AE79-D8E0-A079E0AC0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6400800" cy="291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ACA25A6-C000-C9B6-C453-281237FEA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9302A-9DDE-4084-9167-1716070515E1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22FE4F3A-5C0F-6AB4-6340-661B055DEF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27338" y="838200"/>
            <a:ext cx="6316662" cy="608013"/>
          </a:xfrm>
        </p:spPr>
        <p:txBody>
          <a:bodyPr/>
          <a:lstStyle/>
          <a:p>
            <a:r>
              <a:rPr lang="en-US" altLang="en-US" sz="4400">
                <a:solidFill>
                  <a:srgbClr val="008000"/>
                </a:solidFill>
                <a:latin typeface="Times New Roman" panose="02020603050405020304" pitchFamily="18" charset="0"/>
              </a:rPr>
              <a:t>Unique Features</a:t>
            </a:r>
            <a:r>
              <a:rPr lang="en-US" altLang="en-US" sz="280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C41C28E9-C9C6-6E85-9B88-EE27A4916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38400" y="1371600"/>
            <a:ext cx="6326188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solidFill>
                  <a:srgbClr val="008000"/>
                </a:solidFill>
              </a:rPr>
              <a:t>▄ Columbia supplies 90% of the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008000"/>
                </a:solidFill>
              </a:rPr>
              <a:t>    world production of Emeralds► 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008000"/>
                </a:solidFill>
              </a:rPr>
              <a:t>▄ Driest place on earth is the             Atacama Desert in Argentina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008000"/>
                </a:solidFill>
              </a:rPr>
              <a:t>▄ Venezuela has the highest                     uninterrupted water fall,                       Angel Falls at 3211 feet</a:t>
            </a:r>
            <a:r>
              <a:rPr lang="en-US" altLang="en-US"/>
              <a:t>   </a:t>
            </a:r>
            <a:r>
              <a:rPr lang="en-US" altLang="en-US">
                <a:solidFill>
                  <a:srgbClr val="008000"/>
                </a:solidFill>
              </a:rPr>
              <a:t>►</a:t>
            </a:r>
          </a:p>
          <a:p>
            <a:endParaRPr lang="en-US" altLang="en-US"/>
          </a:p>
        </p:txBody>
      </p:sp>
      <p:pic>
        <p:nvPicPr>
          <p:cNvPr id="39941" name="Picture 5">
            <a:hlinkClick r:id="rId3"/>
            <a:extLst>
              <a:ext uri="{FF2B5EF4-FFF2-40B4-BE49-F238E27FC236}">
                <a16:creationId xmlns:a16="http://schemas.microsoft.com/office/drawing/2014/main" id="{4E2FC632-84EB-BC7B-5231-9D4185A96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371600"/>
            <a:ext cx="13620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3" name="Picture 7">
            <a:hlinkClick r:id="rId5"/>
            <a:extLst>
              <a:ext uri="{FF2B5EF4-FFF2-40B4-BE49-F238E27FC236}">
                <a16:creationId xmlns:a16="http://schemas.microsoft.com/office/drawing/2014/main" id="{72742A3E-270A-6970-7950-FD944E425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0000"/>
            <a:ext cx="1752600" cy="138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D397C40-010D-996C-FD72-83F9F8EF3C3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326435AA-3396-4421-AC9A-3A665F768719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8EFC9783-D397-BD06-2A03-E8BFBC41B64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6248400" cy="762000"/>
          </a:xfrm>
        </p:spPr>
        <p:txBody>
          <a:bodyPr/>
          <a:lstStyle/>
          <a:p>
            <a:r>
              <a:rPr lang="en-US" altLang="en-US" sz="4800" b="1">
                <a:solidFill>
                  <a:srgbClr val="008000"/>
                </a:solidFill>
                <a:latin typeface="Times New Roman" panose="02020603050405020304" pitchFamily="18" charset="0"/>
              </a:rPr>
              <a:t>South America’s Size</a:t>
            </a:r>
            <a:r>
              <a:rPr lang="en-US" altLang="en-US"/>
              <a:t> 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032834C-AB0B-2D7D-E0FC-296B7EF16E6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1219200"/>
            <a:ext cx="4038600" cy="1295400"/>
          </a:xfrm>
        </p:spPr>
        <p:txBody>
          <a:bodyPr/>
          <a:lstStyle/>
          <a:p>
            <a:r>
              <a:rPr lang="en-US" altLang="en-US" b="1">
                <a:solidFill>
                  <a:srgbClr val="006600"/>
                </a:solidFill>
              </a:rPr>
              <a:t>▄4</a:t>
            </a:r>
            <a:r>
              <a:rPr lang="en-US" altLang="en-US" b="1" baseline="30000">
                <a:solidFill>
                  <a:srgbClr val="006600"/>
                </a:solidFill>
              </a:rPr>
              <a:t>th</a:t>
            </a:r>
            <a:r>
              <a:rPr lang="en-US" altLang="en-US" b="1">
                <a:solidFill>
                  <a:srgbClr val="006600"/>
                </a:solidFill>
              </a:rPr>
              <a:t> largest continent</a:t>
            </a:r>
          </a:p>
          <a:p>
            <a:r>
              <a:rPr lang="en-US" altLang="en-US" b="1">
                <a:solidFill>
                  <a:srgbClr val="006600"/>
                </a:solidFill>
              </a:rPr>
              <a:t>▄ 6,879,000 sq miles</a:t>
            </a:r>
          </a:p>
          <a:p>
            <a:r>
              <a:rPr lang="en-US" altLang="en-US" b="1">
                <a:solidFill>
                  <a:srgbClr val="006600"/>
                </a:solidFill>
              </a:rPr>
              <a:t>▄ 12% of the earth’s land</a:t>
            </a:r>
          </a:p>
        </p:txBody>
      </p:sp>
      <p:pic>
        <p:nvPicPr>
          <p:cNvPr id="24581" name="Picture 5">
            <a:extLst>
              <a:ext uri="{FF2B5EF4-FFF2-40B4-BE49-F238E27FC236}">
                <a16:creationId xmlns:a16="http://schemas.microsoft.com/office/drawing/2014/main" id="{EECED476-FBE2-9035-3970-F43431637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90600"/>
            <a:ext cx="4284663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34FF43AE-4B5F-0594-46A8-0220DEF0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A4AC-B94E-4A94-AB66-99F873CA0B6A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971165FB-44BA-7481-2A56-9CBD31BFF8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4876800" cy="641350"/>
          </a:xfrm>
        </p:spPr>
        <p:txBody>
          <a:bodyPr/>
          <a:lstStyle/>
          <a:p>
            <a:r>
              <a:rPr lang="en-US" altLang="en-US" sz="4800" b="1">
                <a:solidFill>
                  <a:srgbClr val="008000"/>
                </a:solidFill>
                <a:latin typeface="Times New Roman" panose="02020603050405020304" pitchFamily="18" charset="0"/>
              </a:rPr>
              <a:t>Bodies of</a:t>
            </a:r>
            <a:r>
              <a:rPr lang="en-US" altLang="en-US" sz="4800" b="1">
                <a:latin typeface="Times New Roman" panose="02020603050405020304" pitchFamily="18" charset="0"/>
              </a:rPr>
              <a:t> </a:t>
            </a:r>
            <a:r>
              <a:rPr lang="en-US" altLang="en-US" sz="4800" b="1">
                <a:solidFill>
                  <a:srgbClr val="0066FF"/>
                </a:solidFill>
                <a:latin typeface="Times New Roman" panose="02020603050405020304" pitchFamily="18" charset="0"/>
              </a:rPr>
              <a:t>Water</a:t>
            </a:r>
          </a:p>
        </p:txBody>
      </p:sp>
      <p:pic>
        <p:nvPicPr>
          <p:cNvPr id="27658" name="Picture 10">
            <a:extLst>
              <a:ext uri="{FF2B5EF4-FFF2-40B4-BE49-F238E27FC236}">
                <a16:creationId xmlns:a16="http://schemas.microsoft.com/office/drawing/2014/main" id="{8C7E241B-E50D-AB33-D7E9-2817638E7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33400"/>
            <a:ext cx="4203700" cy="594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C27D75D-9860-5C53-E89C-10678B1AC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FE7F-F052-447A-B769-AD3A5E01C673}" type="slidenum">
              <a:rPr lang="en-US" altLang="en-US"/>
              <a:pPr/>
              <a:t>7</a:t>
            </a:fld>
            <a:endParaRPr lang="en-US" altLang="en-US"/>
          </a:p>
        </p:txBody>
      </p:sp>
      <p:pic>
        <p:nvPicPr>
          <p:cNvPr id="26640" name="Picture 16">
            <a:extLst>
              <a:ext uri="{FF2B5EF4-FFF2-40B4-BE49-F238E27FC236}">
                <a16:creationId xmlns:a16="http://schemas.microsoft.com/office/drawing/2014/main" id="{F5E6F50E-05A0-909C-0F0A-666B17577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0"/>
            <a:ext cx="23622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42" name="Picture 18">
            <a:extLst>
              <a:ext uri="{FF2B5EF4-FFF2-40B4-BE49-F238E27FC236}">
                <a16:creationId xmlns:a16="http://schemas.microsoft.com/office/drawing/2014/main" id="{95892469-A71F-B617-11E3-7846032C9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14400"/>
            <a:ext cx="379095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43" name="Rectangle 19">
            <a:extLst>
              <a:ext uri="{FF2B5EF4-FFF2-40B4-BE49-F238E27FC236}">
                <a16:creationId xmlns:a16="http://schemas.microsoft.com/office/drawing/2014/main" id="{484FCFA9-946E-6578-8FB7-08B3575AE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42888"/>
            <a:ext cx="6248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800">
                <a:solidFill>
                  <a:srgbClr val="008000"/>
                </a:solidFill>
                <a:latin typeface="Times New Roman" panose="02020603050405020304" pitchFamily="18" charset="0"/>
              </a:rPr>
              <a:t>Amazon</a:t>
            </a:r>
            <a:r>
              <a:rPr lang="en-US" altLang="en-US" sz="4800">
                <a:latin typeface="Times New Roman" panose="02020603050405020304" pitchFamily="18" charset="0"/>
              </a:rPr>
              <a:t> </a:t>
            </a:r>
            <a:r>
              <a:rPr lang="en-US" altLang="en-US" sz="4800">
                <a:solidFill>
                  <a:srgbClr val="0066FF"/>
                </a:solidFill>
                <a:latin typeface="Times New Roman" panose="02020603050405020304" pitchFamily="18" charset="0"/>
              </a:rPr>
              <a:t>River</a:t>
            </a:r>
            <a:r>
              <a:rPr lang="en-US" altLang="en-US"/>
              <a:t> </a:t>
            </a:r>
          </a:p>
        </p:txBody>
      </p:sp>
      <p:pic>
        <p:nvPicPr>
          <p:cNvPr id="26646" name="Picture 22">
            <a:hlinkClick r:id="rId5"/>
            <a:extLst>
              <a:ext uri="{FF2B5EF4-FFF2-40B4-BE49-F238E27FC236}">
                <a16:creationId xmlns:a16="http://schemas.microsoft.com/office/drawing/2014/main" id="{C4878013-633F-1606-F148-1E5B3284F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19200"/>
            <a:ext cx="1727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47" name="Text Box 23">
            <a:extLst>
              <a:ext uri="{FF2B5EF4-FFF2-40B4-BE49-F238E27FC236}">
                <a16:creationId xmlns:a16="http://schemas.microsoft.com/office/drawing/2014/main" id="{F50D972F-AC01-7120-6910-AFD949C45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572000"/>
            <a:ext cx="42148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6600"/>
                </a:solidFill>
              </a:rPr>
              <a:t>▄</a:t>
            </a:r>
            <a:r>
              <a:rPr lang="en-US" altLang="en-US"/>
              <a:t> </a:t>
            </a:r>
            <a:r>
              <a:rPr lang="en-US" altLang="en-US" sz="2400" b="1">
                <a:solidFill>
                  <a:srgbClr val="008000"/>
                </a:solidFill>
              </a:rPr>
              <a:t>4,300 miles long</a:t>
            </a:r>
          </a:p>
          <a:p>
            <a:r>
              <a:rPr lang="en-US" altLang="en-US" b="1">
                <a:solidFill>
                  <a:srgbClr val="006600"/>
                </a:solidFill>
              </a:rPr>
              <a:t>▄</a:t>
            </a:r>
            <a:r>
              <a:rPr lang="en-US" altLang="en-US"/>
              <a:t> </a:t>
            </a:r>
            <a:r>
              <a:rPr lang="en-US" altLang="en-US" sz="2400" b="1">
                <a:solidFill>
                  <a:srgbClr val="008000"/>
                </a:solidFill>
              </a:rPr>
              <a:t>Flows through 6 countries</a:t>
            </a:r>
          </a:p>
          <a:p>
            <a:r>
              <a:rPr lang="en-US" altLang="en-US" b="1">
                <a:solidFill>
                  <a:srgbClr val="006600"/>
                </a:solidFill>
              </a:rPr>
              <a:t>▄</a:t>
            </a:r>
            <a:r>
              <a:rPr lang="en-US" altLang="en-US"/>
              <a:t> </a:t>
            </a:r>
            <a:r>
              <a:rPr lang="en-US" altLang="en-US" sz="2400" b="1">
                <a:solidFill>
                  <a:srgbClr val="008000"/>
                </a:solidFill>
              </a:rPr>
              <a:t>No bridges cross it</a:t>
            </a:r>
          </a:p>
          <a:p>
            <a:r>
              <a:rPr lang="en-US" altLang="en-US" b="1">
                <a:solidFill>
                  <a:srgbClr val="006600"/>
                </a:solidFill>
              </a:rPr>
              <a:t>▄</a:t>
            </a:r>
            <a:r>
              <a:rPr lang="en-US" altLang="en-US"/>
              <a:t> </a:t>
            </a:r>
            <a:r>
              <a:rPr lang="en-US" altLang="en-US" sz="2400" b="1">
                <a:solidFill>
                  <a:srgbClr val="008000"/>
                </a:solidFill>
                <a:hlinkClick r:id="rId7"/>
              </a:rPr>
              <a:t>Satellite View</a:t>
            </a:r>
            <a:endParaRPr lang="en-US" altLang="en-US" sz="2400" b="1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D5661401-9834-31D4-CC80-77E4D59ED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6C79A-1AA9-4DD5-8D55-17159CF8F55B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E94EC598-9EB0-8CEC-0700-959910A504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33800" y="533400"/>
            <a:ext cx="4191000" cy="685800"/>
          </a:xfrm>
        </p:spPr>
        <p:txBody>
          <a:bodyPr/>
          <a:lstStyle/>
          <a:p>
            <a:r>
              <a:rPr lang="en-US" altLang="en-US" sz="4800" b="1">
                <a:solidFill>
                  <a:srgbClr val="008000"/>
                </a:solidFill>
                <a:latin typeface="Times New Roman" panose="02020603050405020304" pitchFamily="18" charset="0"/>
              </a:rPr>
              <a:t>Climate</a:t>
            </a:r>
          </a:p>
        </p:txBody>
      </p:sp>
      <p:pic>
        <p:nvPicPr>
          <p:cNvPr id="28681" name="Picture 9">
            <a:extLst>
              <a:ext uri="{FF2B5EF4-FFF2-40B4-BE49-F238E27FC236}">
                <a16:creationId xmlns:a16="http://schemas.microsoft.com/office/drawing/2014/main" id="{F4C05385-67E6-CD7B-307D-43EC8C49D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71600"/>
            <a:ext cx="438626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EB60EC4-500F-94D8-41DF-5068B3E70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EF3D3-4BF7-4BAF-B40E-D306D3BB1AAE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9B10B6B0-D780-AACC-E5EC-21F036868B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3200" y="762000"/>
            <a:ext cx="7467600" cy="762000"/>
          </a:xfrm>
        </p:spPr>
        <p:txBody>
          <a:bodyPr/>
          <a:lstStyle/>
          <a:p>
            <a:r>
              <a:rPr lang="en-US" altLang="en-US" sz="4800" b="1">
                <a:solidFill>
                  <a:srgbClr val="663300"/>
                </a:solidFill>
                <a:latin typeface="Times New Roman" panose="02020603050405020304" pitchFamily="18" charset="0"/>
              </a:rPr>
              <a:t>Deserts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B5219E9-5708-7A17-1A1A-7ACA770D99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>
                <a:solidFill>
                  <a:srgbClr val="996600"/>
                </a:solidFill>
              </a:rPr>
              <a:t>▄</a:t>
            </a:r>
            <a:r>
              <a:rPr lang="en-US" altLang="en-US" b="1">
                <a:solidFill>
                  <a:srgbClr val="663300"/>
                </a:solidFill>
              </a:rPr>
              <a:t> Atacama Desert is the worlds’ driest</a:t>
            </a:r>
          </a:p>
          <a:p>
            <a:pPr>
              <a:buFontTx/>
              <a:buNone/>
            </a:pPr>
            <a:r>
              <a:rPr lang="en-US" altLang="en-US" b="1">
                <a:solidFill>
                  <a:srgbClr val="006600"/>
                </a:solidFill>
              </a:rPr>
              <a:t>                               </a:t>
            </a:r>
            <a:r>
              <a:rPr lang="en-US" altLang="en-US" b="1">
                <a:solidFill>
                  <a:srgbClr val="008000"/>
                </a:solidFill>
              </a:rPr>
              <a:t>◄</a:t>
            </a:r>
          </a:p>
          <a:p>
            <a:endParaRPr lang="en-US" altLang="en-US" b="1">
              <a:solidFill>
                <a:srgbClr val="006600"/>
              </a:solidFill>
            </a:endParaRPr>
          </a:p>
          <a:p>
            <a:endParaRPr lang="en-US" altLang="en-US" b="1">
              <a:solidFill>
                <a:srgbClr val="006600"/>
              </a:solidFill>
            </a:endParaRPr>
          </a:p>
          <a:p>
            <a:endParaRPr lang="en-US" altLang="en-US" b="1">
              <a:solidFill>
                <a:srgbClr val="006600"/>
              </a:solidFill>
            </a:endParaRPr>
          </a:p>
          <a:p>
            <a:endParaRPr lang="en-US" altLang="en-US" b="1">
              <a:solidFill>
                <a:srgbClr val="006600"/>
              </a:solidFill>
            </a:endParaRPr>
          </a:p>
          <a:p>
            <a:pPr>
              <a:buFontTx/>
              <a:buNone/>
            </a:pPr>
            <a:r>
              <a:rPr lang="en-US" altLang="en-US" b="1">
                <a:solidFill>
                  <a:srgbClr val="996600"/>
                </a:solidFill>
              </a:rPr>
              <a:t>▄ </a:t>
            </a:r>
            <a:r>
              <a:rPr lang="en-US" altLang="en-US" b="1">
                <a:solidFill>
                  <a:srgbClr val="663300"/>
                </a:solidFill>
              </a:rPr>
              <a:t>Patagonian Desert►</a:t>
            </a:r>
          </a:p>
          <a:p>
            <a:pPr>
              <a:buFontTx/>
              <a:buNone/>
            </a:pPr>
            <a:r>
              <a:rPr lang="en-US" altLang="en-US" b="1">
                <a:solidFill>
                  <a:srgbClr val="663300"/>
                </a:solidFill>
              </a:rPr>
              <a:t>    Largest in Americas/5</a:t>
            </a:r>
            <a:r>
              <a:rPr lang="en-US" altLang="en-US" b="1" baseline="30000">
                <a:solidFill>
                  <a:srgbClr val="663300"/>
                </a:solidFill>
              </a:rPr>
              <a:t>th</a:t>
            </a:r>
            <a:r>
              <a:rPr lang="en-US" altLang="en-US" b="1">
                <a:solidFill>
                  <a:srgbClr val="663300"/>
                </a:solidFill>
              </a:rPr>
              <a:t> in the world</a:t>
            </a:r>
          </a:p>
        </p:txBody>
      </p:sp>
      <p:pic>
        <p:nvPicPr>
          <p:cNvPr id="31749" name="Picture 5">
            <a:extLst>
              <a:ext uri="{FF2B5EF4-FFF2-40B4-BE49-F238E27FC236}">
                <a16:creationId xmlns:a16="http://schemas.microsoft.com/office/drawing/2014/main" id="{52061173-9FEB-DCCB-4B21-92149ECD6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57400"/>
            <a:ext cx="2133600" cy="149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4" name="Picture 10">
            <a:extLst>
              <a:ext uri="{FF2B5EF4-FFF2-40B4-BE49-F238E27FC236}">
                <a16:creationId xmlns:a16="http://schemas.microsoft.com/office/drawing/2014/main" id="{F6F6C52B-CF89-C639-E017-0AD611FC1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19400"/>
            <a:ext cx="2362200" cy="177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heme/theme1.xml><?xml version="1.0" encoding="utf-8"?>
<a:theme xmlns:a="http://schemas.openxmlformats.org/drawingml/2006/main" name="ind_3484_slide">
  <a:themeElements>
    <a:clrScheme name="ind_3484_slide 2">
      <a:dk1>
        <a:srgbClr val="000000"/>
      </a:dk1>
      <a:lt1>
        <a:srgbClr val="B4EEB4"/>
      </a:lt1>
      <a:dk2>
        <a:srgbClr val="000000"/>
      </a:dk2>
      <a:lt2>
        <a:srgbClr val="B2B2B2"/>
      </a:lt2>
      <a:accent1>
        <a:srgbClr val="83AD0B"/>
      </a:accent1>
      <a:accent2>
        <a:srgbClr val="0B7CC0"/>
      </a:accent2>
      <a:accent3>
        <a:srgbClr val="D6F5D6"/>
      </a:accent3>
      <a:accent4>
        <a:srgbClr val="000000"/>
      </a:accent4>
      <a:accent5>
        <a:srgbClr val="C1D3AA"/>
      </a:accent5>
      <a:accent6>
        <a:srgbClr val="0970AE"/>
      </a:accent6>
      <a:hlink>
        <a:srgbClr val="007000"/>
      </a:hlink>
      <a:folHlink>
        <a:srgbClr val="005380"/>
      </a:folHlink>
    </a:clrScheme>
    <a:fontScheme name="ind_3484_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ind_3484_slide 1">
        <a:dk1>
          <a:srgbClr val="000000"/>
        </a:dk1>
        <a:lt1>
          <a:srgbClr val="B4EEB4"/>
        </a:lt1>
        <a:dk2>
          <a:srgbClr val="000000"/>
        </a:dk2>
        <a:lt2>
          <a:srgbClr val="B2B2B2"/>
        </a:lt2>
        <a:accent1>
          <a:srgbClr val="B4FFB2"/>
        </a:accent1>
        <a:accent2>
          <a:srgbClr val="00CC00"/>
        </a:accent2>
        <a:accent3>
          <a:srgbClr val="D6F5D6"/>
        </a:accent3>
        <a:accent4>
          <a:srgbClr val="000000"/>
        </a:accent4>
        <a:accent5>
          <a:srgbClr val="D6FFD5"/>
        </a:accent5>
        <a:accent6>
          <a:srgbClr val="00B900"/>
        </a:accent6>
        <a:hlink>
          <a:srgbClr val="005200"/>
        </a:hlink>
        <a:folHlink>
          <a:srgbClr val="2E6B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3484_slide 2">
        <a:dk1>
          <a:srgbClr val="000000"/>
        </a:dk1>
        <a:lt1>
          <a:srgbClr val="B4EEB4"/>
        </a:lt1>
        <a:dk2>
          <a:srgbClr val="000000"/>
        </a:dk2>
        <a:lt2>
          <a:srgbClr val="B2B2B2"/>
        </a:lt2>
        <a:accent1>
          <a:srgbClr val="83AD0B"/>
        </a:accent1>
        <a:accent2>
          <a:srgbClr val="0B7CC0"/>
        </a:accent2>
        <a:accent3>
          <a:srgbClr val="D6F5D6"/>
        </a:accent3>
        <a:accent4>
          <a:srgbClr val="000000"/>
        </a:accent4>
        <a:accent5>
          <a:srgbClr val="C1D3AA"/>
        </a:accent5>
        <a:accent6>
          <a:srgbClr val="0970AE"/>
        </a:accent6>
        <a:hlink>
          <a:srgbClr val="007000"/>
        </a:hlink>
        <a:folHlink>
          <a:srgbClr val="005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3484_slide 3">
        <a:dk1>
          <a:srgbClr val="000000"/>
        </a:dk1>
        <a:lt1>
          <a:srgbClr val="B4EEB4"/>
        </a:lt1>
        <a:dk2>
          <a:srgbClr val="000000"/>
        </a:dk2>
        <a:lt2>
          <a:srgbClr val="B2B2B2"/>
        </a:lt2>
        <a:accent1>
          <a:srgbClr val="A65B26"/>
        </a:accent1>
        <a:accent2>
          <a:srgbClr val="A63126"/>
        </a:accent2>
        <a:accent3>
          <a:srgbClr val="D6F5D6"/>
        </a:accent3>
        <a:accent4>
          <a:srgbClr val="000000"/>
        </a:accent4>
        <a:accent5>
          <a:srgbClr val="D0B5AC"/>
        </a:accent5>
        <a:accent6>
          <a:srgbClr val="962B21"/>
        </a:accent6>
        <a:hlink>
          <a:srgbClr val="5C002E"/>
        </a:hlink>
        <a:folHlink>
          <a:srgbClr val="00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3484_slide 4">
        <a:dk1>
          <a:srgbClr val="000000"/>
        </a:dk1>
        <a:lt1>
          <a:srgbClr val="B4EEB4"/>
        </a:lt1>
        <a:dk2>
          <a:srgbClr val="000000"/>
        </a:dk2>
        <a:lt2>
          <a:srgbClr val="B2B2B2"/>
        </a:lt2>
        <a:accent1>
          <a:srgbClr val="9B8512"/>
        </a:accent1>
        <a:accent2>
          <a:srgbClr val="AD2A1F"/>
        </a:accent2>
        <a:accent3>
          <a:srgbClr val="D6F5D6"/>
        </a:accent3>
        <a:accent4>
          <a:srgbClr val="000000"/>
        </a:accent4>
        <a:accent5>
          <a:srgbClr val="CBC2AA"/>
        </a:accent5>
        <a:accent6>
          <a:srgbClr val="9C251B"/>
        </a:accent6>
        <a:hlink>
          <a:srgbClr val="005700"/>
        </a:hlink>
        <a:folHlink>
          <a:srgbClr val="1000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3484_slid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4FFB2"/>
        </a:accent1>
        <a:accent2>
          <a:srgbClr val="00CC00"/>
        </a:accent2>
        <a:accent3>
          <a:srgbClr val="FFFFFF"/>
        </a:accent3>
        <a:accent4>
          <a:srgbClr val="000000"/>
        </a:accent4>
        <a:accent5>
          <a:srgbClr val="D6FFD5"/>
        </a:accent5>
        <a:accent6>
          <a:srgbClr val="00B900"/>
        </a:accent6>
        <a:hlink>
          <a:srgbClr val="005200"/>
        </a:hlink>
        <a:folHlink>
          <a:srgbClr val="2E6B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3484_slid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3AD0B"/>
        </a:accent1>
        <a:accent2>
          <a:srgbClr val="0B7CC0"/>
        </a:accent2>
        <a:accent3>
          <a:srgbClr val="FFFFFF"/>
        </a:accent3>
        <a:accent4>
          <a:srgbClr val="000000"/>
        </a:accent4>
        <a:accent5>
          <a:srgbClr val="C1D3AA"/>
        </a:accent5>
        <a:accent6>
          <a:srgbClr val="0970AE"/>
        </a:accent6>
        <a:hlink>
          <a:srgbClr val="007000"/>
        </a:hlink>
        <a:folHlink>
          <a:srgbClr val="005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3484_slid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65B26"/>
        </a:accent1>
        <a:accent2>
          <a:srgbClr val="A63126"/>
        </a:accent2>
        <a:accent3>
          <a:srgbClr val="FFFFFF"/>
        </a:accent3>
        <a:accent4>
          <a:srgbClr val="000000"/>
        </a:accent4>
        <a:accent5>
          <a:srgbClr val="D0B5AC"/>
        </a:accent5>
        <a:accent6>
          <a:srgbClr val="962B21"/>
        </a:accent6>
        <a:hlink>
          <a:srgbClr val="5C002E"/>
        </a:hlink>
        <a:folHlink>
          <a:srgbClr val="00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3484_slid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B8512"/>
        </a:accent1>
        <a:accent2>
          <a:srgbClr val="AD2A1F"/>
        </a:accent2>
        <a:accent3>
          <a:srgbClr val="FFFFFF"/>
        </a:accent3>
        <a:accent4>
          <a:srgbClr val="000000"/>
        </a:accent4>
        <a:accent5>
          <a:srgbClr val="CBC2AA"/>
        </a:accent5>
        <a:accent6>
          <a:srgbClr val="9C251B"/>
        </a:accent6>
        <a:hlink>
          <a:srgbClr val="005700"/>
        </a:hlink>
        <a:folHlink>
          <a:srgbClr val="1000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South America the contintent</Template>
  <TotalTime>894</TotalTime>
  <Words>428</Words>
  <Application>Microsoft Office PowerPoint</Application>
  <PresentationFormat>On-screen Show (4:3)</PresentationFormat>
  <Paragraphs>117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Times New Roman</vt:lpstr>
      <vt:lpstr>Arial</vt:lpstr>
      <vt:lpstr>Verdana</vt:lpstr>
      <vt:lpstr>ind_3484_slide</vt:lpstr>
      <vt:lpstr>South America The Continent Series</vt:lpstr>
      <vt:lpstr>PowerPoint Presentation</vt:lpstr>
      <vt:lpstr>Longitude / Latitude</vt:lpstr>
      <vt:lpstr>Unique Features </vt:lpstr>
      <vt:lpstr>South America’s Size </vt:lpstr>
      <vt:lpstr>Bodies of Water</vt:lpstr>
      <vt:lpstr>PowerPoint Presentation</vt:lpstr>
      <vt:lpstr>Climate</vt:lpstr>
      <vt:lpstr>Deserts</vt:lpstr>
      <vt:lpstr>Pampas - Grassland</vt:lpstr>
      <vt:lpstr>Deciduous Forest</vt:lpstr>
      <vt:lpstr>Rainforest</vt:lpstr>
      <vt:lpstr>Rainforest</vt:lpstr>
      <vt:lpstr>Savannah</vt:lpstr>
      <vt:lpstr>Alpine Mountains</vt:lpstr>
      <vt:lpstr>Animals</vt:lpstr>
      <vt:lpstr>PowerPoint Presentation</vt:lpstr>
    </vt:vector>
  </TitlesOfParts>
  <Company>VMS Library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America the continent</dc:title>
  <dc:creator>Mr. Clutter</dc:creator>
  <cp:lastModifiedBy>Nayan GRIFFITHS</cp:lastModifiedBy>
  <cp:revision>33</cp:revision>
  <cp:lastPrinted>1601-01-01T00:00:00Z</cp:lastPrinted>
  <dcterms:created xsi:type="dcterms:W3CDTF">2001-06-26T17:37:41Z</dcterms:created>
  <dcterms:modified xsi:type="dcterms:W3CDTF">2023-06-05T16:02:22Z</dcterms:modified>
</cp:coreProperties>
</file>